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6" r:id="rId2"/>
    <p:sldMasterId id="2147483792" r:id="rId3"/>
    <p:sldMasterId id="2147483805" r:id="rId4"/>
    <p:sldMasterId id="2147483887" r:id="rId5"/>
    <p:sldMasterId id="2147483901" r:id="rId6"/>
  </p:sldMasterIdLst>
  <p:sldIdLst>
    <p:sldId id="300" r:id="rId7"/>
    <p:sldId id="308" r:id="rId8"/>
    <p:sldId id="301" r:id="rId9"/>
    <p:sldId id="306" r:id="rId10"/>
    <p:sldId id="304" r:id="rId11"/>
    <p:sldId id="303" r:id="rId12"/>
    <p:sldId id="298" r:id="rId13"/>
    <p:sldId id="257" r:id="rId14"/>
    <p:sldId id="259" r:id="rId15"/>
    <p:sldId id="310" r:id="rId16"/>
    <p:sldId id="269" r:id="rId17"/>
    <p:sldId id="273" r:id="rId18"/>
    <p:sldId id="294" r:id="rId19"/>
    <p:sldId id="295" r:id="rId20"/>
    <p:sldId id="267" r:id="rId21"/>
    <p:sldId id="283" r:id="rId22"/>
    <p:sldId id="297" r:id="rId23"/>
    <p:sldId id="285" r:id="rId24"/>
    <p:sldId id="288" r:id="rId25"/>
    <p:sldId id="289" r:id="rId26"/>
    <p:sldId id="290" r:id="rId27"/>
    <p:sldId id="291" r:id="rId28"/>
    <p:sldId id="292" r:id="rId2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891-F3F0-458D-BA47-D4AB92F503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9A22-CE2B-4E14-9DFE-50B08B3C1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6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1139" y="346075"/>
            <a:ext cx="2430462" cy="7372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346075"/>
            <a:ext cx="7138988" cy="7372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891-F3F0-458D-BA47-D4AB92F503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9A22-CE2B-4E14-9DFE-50B08B3C1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8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5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75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5" indent="0">
              <a:buNone/>
              <a:defRPr sz="1600" b="1"/>
            </a:lvl4pPr>
            <a:lvl5pPr marL="1828047" indent="0">
              <a:buNone/>
              <a:defRPr sz="1600" b="1"/>
            </a:lvl5pPr>
            <a:lvl6pPr marL="2285058" indent="0">
              <a:buNone/>
              <a:defRPr sz="1600" b="1"/>
            </a:lvl6pPr>
            <a:lvl7pPr marL="2742071" indent="0">
              <a:buNone/>
              <a:defRPr sz="1600" b="1"/>
            </a:lvl7pPr>
            <a:lvl8pPr marL="3199082" indent="0">
              <a:buNone/>
              <a:defRPr sz="1600" b="1"/>
            </a:lvl8pPr>
            <a:lvl9pPr marL="36560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5" indent="0">
              <a:buNone/>
              <a:defRPr sz="1600" b="1"/>
            </a:lvl4pPr>
            <a:lvl5pPr marL="1828047" indent="0">
              <a:buNone/>
              <a:defRPr sz="1600" b="1"/>
            </a:lvl5pPr>
            <a:lvl6pPr marL="2285058" indent="0">
              <a:buNone/>
              <a:defRPr sz="1600" b="1"/>
            </a:lvl6pPr>
            <a:lvl7pPr marL="2742071" indent="0">
              <a:buNone/>
              <a:defRPr sz="1600" b="1"/>
            </a:lvl7pPr>
            <a:lvl8pPr marL="3199082" indent="0">
              <a:buNone/>
              <a:defRPr sz="1600" b="1"/>
            </a:lvl8pPr>
            <a:lvl9pPr marL="36560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61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627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39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5" indent="0">
              <a:buNone/>
              <a:defRPr sz="1000"/>
            </a:lvl3pPr>
            <a:lvl4pPr marL="1371035" indent="0">
              <a:buNone/>
              <a:defRPr sz="900"/>
            </a:lvl4pPr>
            <a:lvl5pPr marL="1828047" indent="0">
              <a:buNone/>
              <a:defRPr sz="900"/>
            </a:lvl5pPr>
            <a:lvl6pPr marL="2285058" indent="0">
              <a:buNone/>
              <a:defRPr sz="900"/>
            </a:lvl6pPr>
            <a:lvl7pPr marL="2742071" indent="0">
              <a:buNone/>
              <a:defRPr sz="900"/>
            </a:lvl7pPr>
            <a:lvl8pPr marL="3199082" indent="0">
              <a:buNone/>
              <a:defRPr sz="900"/>
            </a:lvl8pPr>
            <a:lvl9pPr marL="36560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4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1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5" indent="0">
              <a:buNone/>
              <a:defRPr sz="2400"/>
            </a:lvl3pPr>
            <a:lvl4pPr marL="1371035" indent="0">
              <a:buNone/>
              <a:defRPr sz="2000"/>
            </a:lvl4pPr>
            <a:lvl5pPr marL="1828047" indent="0">
              <a:buNone/>
              <a:defRPr sz="2000"/>
            </a:lvl5pPr>
            <a:lvl6pPr marL="2285058" indent="0">
              <a:buNone/>
              <a:defRPr sz="2000"/>
            </a:lvl6pPr>
            <a:lvl7pPr marL="2742071" indent="0">
              <a:buNone/>
              <a:defRPr sz="2000"/>
            </a:lvl7pPr>
            <a:lvl8pPr marL="3199082" indent="0">
              <a:buNone/>
              <a:defRPr sz="2000"/>
            </a:lvl8pPr>
            <a:lvl9pPr marL="3656094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5" indent="0">
              <a:buNone/>
              <a:defRPr sz="1000"/>
            </a:lvl3pPr>
            <a:lvl4pPr marL="1371035" indent="0">
              <a:buNone/>
              <a:defRPr sz="900"/>
            </a:lvl4pPr>
            <a:lvl5pPr marL="1828047" indent="0">
              <a:buNone/>
              <a:defRPr sz="900"/>
            </a:lvl5pPr>
            <a:lvl6pPr marL="2285058" indent="0">
              <a:buNone/>
              <a:defRPr sz="900"/>
            </a:lvl6pPr>
            <a:lvl7pPr marL="2742071" indent="0">
              <a:buNone/>
              <a:defRPr sz="900"/>
            </a:lvl7pPr>
            <a:lvl8pPr marL="3199082" indent="0">
              <a:buNone/>
              <a:defRPr sz="900"/>
            </a:lvl8pPr>
            <a:lvl9pPr marL="36560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41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868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27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4C45FD-3605-41D9-8160-B53DBE724D87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B5CE6-10E4-4AFB-842D-A38AE9DB4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FA630-13BB-46C4-BD44-B2C5F9B66074}" type="datetimeFigureOut">
              <a:rPr lang="en-US" smtClean="0"/>
              <a:pPr/>
              <a:t>1/11/2016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FA630-13BB-46C4-BD44-B2C5F9B66074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2016125"/>
            <a:ext cx="4784725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76875" y="2016125"/>
            <a:ext cx="4784725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8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E5891-F3F0-458D-BA47-D4AB92F503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A9A22-CE2B-4E14-9DFE-50B08B3C1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E5891-F3F0-458D-BA47-D4AB92F503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A9A22-CE2B-4E14-9DFE-50B08B3C1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FA630-13BB-46C4-BD44-B2C5F9B66074}" type="datetimeFigureOut">
              <a:rPr lang="en-US" smtClean="0"/>
              <a:pPr/>
              <a:t>1/11/2016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E5891-F3F0-458D-BA47-D4AB92F503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A9A22-CE2B-4E14-9DFE-50B08B3C1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FA630-13BB-46C4-BD44-B2C5F9B66074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E5891-F3F0-458D-BA47-D4AB92F503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A9A22-CE2B-4E14-9DFE-50B08B3C1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E5891-F3F0-458D-BA47-D4AB92F503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A9A22-CE2B-4E14-9DFE-50B08B3C1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FA630-13BB-46C4-BD44-B2C5F9B66074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E5891-F3F0-458D-BA47-D4AB92F503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A9A22-CE2B-4E14-9DFE-50B08B3C1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E5891-F3F0-458D-BA47-D4AB92F503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A9A22-CE2B-4E14-9DFE-50B08B3C1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5" indent="0">
              <a:buNone/>
              <a:defRPr sz="1800" b="1"/>
            </a:lvl3pPr>
            <a:lvl4pPr marL="1371412" indent="0">
              <a:buNone/>
              <a:defRPr sz="1600" b="1"/>
            </a:lvl4pPr>
            <a:lvl5pPr marL="1828549" indent="0">
              <a:buNone/>
              <a:defRPr sz="1600" b="1"/>
            </a:lvl5pPr>
            <a:lvl6pPr marL="2285686" indent="0">
              <a:buNone/>
              <a:defRPr sz="1600" b="1"/>
            </a:lvl6pPr>
            <a:lvl7pPr marL="2742824" indent="0">
              <a:buNone/>
              <a:defRPr sz="1600" b="1"/>
            </a:lvl7pPr>
            <a:lvl8pPr marL="3199961" indent="0">
              <a:buNone/>
              <a:defRPr sz="1600" b="1"/>
            </a:lvl8pPr>
            <a:lvl9pPr marL="365709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5" indent="0">
              <a:buNone/>
              <a:defRPr sz="1800" b="1"/>
            </a:lvl3pPr>
            <a:lvl4pPr marL="1371412" indent="0">
              <a:buNone/>
              <a:defRPr sz="1600" b="1"/>
            </a:lvl4pPr>
            <a:lvl5pPr marL="1828549" indent="0">
              <a:buNone/>
              <a:defRPr sz="1600" b="1"/>
            </a:lvl5pPr>
            <a:lvl6pPr marL="2285686" indent="0">
              <a:buNone/>
              <a:defRPr sz="1600" b="1"/>
            </a:lvl6pPr>
            <a:lvl7pPr marL="2742824" indent="0">
              <a:buNone/>
              <a:defRPr sz="1600" b="1"/>
            </a:lvl7pPr>
            <a:lvl8pPr marL="3199961" indent="0">
              <a:buNone/>
              <a:defRPr sz="1600" b="1"/>
            </a:lvl8pPr>
            <a:lvl9pPr marL="365709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891-F3F0-458D-BA47-D4AB92F503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9A22-CE2B-4E14-9DFE-50B08B3C1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2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6B92E-014E-43CD-AADE-2D277B529434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381F-2D4A-4F84-B701-2112AE3B8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0A7A-69BE-48DB-B6B2-93D1B787957C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652F1-5811-4A5E-B8A6-0B9BF3317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DA1FB-3618-461F-A9C0-A8168E8A2B37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71285-F041-4893-A94A-B88CC5F7F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70DB9-0A02-4791-B792-5E40538819FB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FAC52-9018-4D37-ABA0-12981032D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9F868-FA3A-4863-9993-7EC43139F0D6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BD65C-9359-40A3-99F8-00E7B6858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4286A-D697-45AC-AB7F-0F91647790E8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8BA20-DD97-445E-A7B4-58AA4E237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EBD41-5E27-46A0-AE44-7859756985F2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4A87-1938-4139-A5DD-8E549E78F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586B4-A61D-49DB-9283-6D12DFC38005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E0C4E-2858-4C8D-A030-3088313CF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55C0-A8E3-4ED3-BB1D-15C5E965FB81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1159-CE77-480E-AADE-78B630F79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3F0DD-EEEA-48F4-B52D-A092605682DF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6631-BF53-4E58-A7B7-58FF3A4FE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891-F3F0-458D-BA47-D4AB92F503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9A22-CE2B-4E14-9DFE-50B08B3C1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D96C3-631C-4507-B097-7A5602EF8F00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8C69-EB30-4712-8D86-368B6C478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D2E9-2054-4DC0-BA76-DE247DC18E40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A77E-540B-4695-9D20-1C0D61A12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5" indent="0">
              <a:buNone/>
              <a:defRPr sz="1000"/>
            </a:lvl3pPr>
            <a:lvl4pPr marL="1371412" indent="0">
              <a:buNone/>
              <a:defRPr sz="900"/>
            </a:lvl4pPr>
            <a:lvl5pPr marL="1828549" indent="0">
              <a:buNone/>
              <a:defRPr sz="900"/>
            </a:lvl5pPr>
            <a:lvl6pPr marL="2285686" indent="0">
              <a:buNone/>
              <a:defRPr sz="900"/>
            </a:lvl6pPr>
            <a:lvl7pPr marL="2742824" indent="0">
              <a:buNone/>
              <a:defRPr sz="900"/>
            </a:lvl7pPr>
            <a:lvl8pPr marL="3199961" indent="0">
              <a:buNone/>
              <a:defRPr sz="900"/>
            </a:lvl8pPr>
            <a:lvl9pPr marL="365709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891-F3F0-458D-BA47-D4AB92F503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9A22-CE2B-4E14-9DFE-50B08B3C1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7" indent="0">
              <a:buNone/>
              <a:defRPr sz="2800"/>
            </a:lvl2pPr>
            <a:lvl3pPr marL="914275" indent="0">
              <a:buNone/>
              <a:defRPr sz="2400"/>
            </a:lvl3pPr>
            <a:lvl4pPr marL="1371412" indent="0">
              <a:buNone/>
              <a:defRPr sz="2000"/>
            </a:lvl4pPr>
            <a:lvl5pPr marL="1828549" indent="0">
              <a:buNone/>
              <a:defRPr sz="2000"/>
            </a:lvl5pPr>
            <a:lvl6pPr marL="2285686" indent="0">
              <a:buNone/>
              <a:defRPr sz="2000"/>
            </a:lvl6pPr>
            <a:lvl7pPr marL="2742824" indent="0">
              <a:buNone/>
              <a:defRPr sz="2000"/>
            </a:lvl7pPr>
            <a:lvl8pPr marL="3199961" indent="0">
              <a:buNone/>
              <a:defRPr sz="2000"/>
            </a:lvl8pPr>
            <a:lvl9pPr marL="365709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5" indent="0">
              <a:buNone/>
              <a:defRPr sz="1000"/>
            </a:lvl3pPr>
            <a:lvl4pPr marL="1371412" indent="0">
              <a:buNone/>
              <a:defRPr sz="900"/>
            </a:lvl4pPr>
            <a:lvl5pPr marL="1828549" indent="0">
              <a:buNone/>
              <a:defRPr sz="900"/>
            </a:lvl5pPr>
            <a:lvl6pPr marL="2285686" indent="0">
              <a:buNone/>
              <a:defRPr sz="900"/>
            </a:lvl6pPr>
            <a:lvl7pPr marL="2742824" indent="0">
              <a:buNone/>
              <a:defRPr sz="900"/>
            </a:lvl7pPr>
            <a:lvl8pPr marL="3199961" indent="0">
              <a:buNone/>
              <a:defRPr sz="900"/>
            </a:lvl8pPr>
            <a:lvl9pPr marL="365709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6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E5891-F3F0-458D-BA47-D4AB92F503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A9A22-CE2B-4E14-9DFE-50B08B3C1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2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8" indent="-285711" algn="l" defTabSz="91427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3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0" indent="-228568" algn="l" defTabSz="91427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7" indent="-228568" algn="l" defTabSz="91427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5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2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9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66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7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5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2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9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6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4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1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8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15" tIns="45708" rIns="91415" bIns="457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01"/>
            <a:ext cx="8229600" cy="4525963"/>
          </a:xfrm>
          <a:prstGeom prst="rect">
            <a:avLst/>
          </a:prstGeom>
        </p:spPr>
        <p:txBody>
          <a:bodyPr vert="horz" lIns="91415" tIns="45708" rIns="91415" bIns="45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C34E-0498-469A-BE3F-3443BB5876CF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7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1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6" indent="-342806" algn="l" defTabSz="9141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6" indent="-285672" algn="l" defTabSz="9141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6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1" indent="-228536" algn="l" defTabSz="9141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4" indent="-228536" algn="l" defTabSz="9141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09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4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58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3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4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8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2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8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2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6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96E5891-F3F0-458D-BA47-D4AB92F503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57A9A22-CE2B-4E14-9DFE-50B08B3C1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AC6F0C9-F762-4890-A1E5-521433A873C0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DD1810C-01BB-4C54-9043-35323D119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04664"/>
            <a:ext cx="76328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автономное дошкольное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Детский сад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311 комбинированного вида»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Московского района г.Казани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«БЕЗОПАСНАЯ ДОРОГА ДЕТСТВА»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Составила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</a:t>
            </a:r>
          </a:p>
          <a:p>
            <a:pPr algn="ctr"/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Сабирова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Валентиновна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sz="quarter"/>
          </p:nvPr>
        </p:nvSpPr>
        <p:spPr>
          <a:xfrm>
            <a:off x="323850" y="188913"/>
            <a:ext cx="8229600" cy="720725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Подборка художественной и методической литературы</a:t>
            </a:r>
          </a:p>
        </p:txBody>
      </p:sp>
      <p:pic>
        <p:nvPicPr>
          <p:cNvPr id="23555" name="Picture 6" descr="C:\Documents and Settings\Компьютер\Рабочий стол\Фотографии ДОУ\зеленый огонек\DSC02708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149725"/>
            <a:ext cx="3095625" cy="2322513"/>
          </a:xfrm>
          <a:noFill/>
        </p:spPr>
      </p:pic>
      <p:pic>
        <p:nvPicPr>
          <p:cNvPr id="23556" name="Picture 9" descr="SAM_258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1196975"/>
            <a:ext cx="3024188" cy="2268538"/>
          </a:xfrm>
          <a:noFill/>
        </p:spPr>
      </p:pic>
      <p:pic>
        <p:nvPicPr>
          <p:cNvPr id="23557" name="Picture 11" descr="SAM_25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292600"/>
            <a:ext cx="3059113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125538"/>
            <a:ext cx="3168650" cy="2047875"/>
          </a:xfrm>
        </p:spPr>
      </p:pic>
      <p:pic>
        <p:nvPicPr>
          <p:cNvPr id="2355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2276475"/>
            <a:ext cx="373062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5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016732"/>
            <a:ext cx="3384376" cy="2484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Рисунок 2" descr="IMG_255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52736"/>
            <a:ext cx="3312369" cy="24842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39552" y="33265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Непосредственно образовательная деятельность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MG_254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861048"/>
            <a:ext cx="3312368" cy="2484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IMG_253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861048"/>
            <a:ext cx="3312368" cy="24842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56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04664"/>
            <a:ext cx="4032448" cy="30243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" name="Рисунок 1" descr="IMG_256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924944"/>
            <a:ext cx="3611893" cy="27089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95536" y="1052736"/>
            <a:ext cx="38549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 Рисование на тему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«Дорожные знаки»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Picture 9" descr="Изображение 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3670772"/>
            <a:ext cx="4032448" cy="2808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5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124744"/>
            <a:ext cx="3168352" cy="23762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IMG_257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861048"/>
            <a:ext cx="3312368" cy="2484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IMG_258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79" y="3861048"/>
            <a:ext cx="3336371" cy="25022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IMG_258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24744"/>
            <a:ext cx="3168352" cy="23762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2123728" y="40466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Наше  творчество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5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56992"/>
            <a:ext cx="4104456" cy="30783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Рисунок 2" descr="IMG_258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548680"/>
            <a:ext cx="3960440" cy="2970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58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24744"/>
            <a:ext cx="3168352" cy="23762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IMG_26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764" y="1124744"/>
            <a:ext cx="3168352" cy="2376264"/>
          </a:xfrm>
          <a:prstGeom prst="rect">
            <a:avLst/>
          </a:prstGeom>
        </p:spPr>
      </p:pic>
      <p:pic>
        <p:nvPicPr>
          <p:cNvPr id="5" name="Рисунок 4" descr="IMG_259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933056"/>
            <a:ext cx="3312368" cy="2484276"/>
          </a:xfrm>
          <a:prstGeom prst="rect">
            <a:avLst/>
          </a:prstGeom>
        </p:spPr>
      </p:pic>
      <p:pic>
        <p:nvPicPr>
          <p:cNvPr id="6" name="Рисунок 5" descr="IMG_260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969060"/>
            <a:ext cx="3240360" cy="24302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 </a:t>
            </a: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и развитие у детей навыков осознанного безопасного поведения на дороге.</a:t>
            </a:r>
          </a:p>
          <a:p>
            <a:pPr>
              <a:lnSpc>
                <a:spcPct val="80000"/>
              </a:lnSpc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indent="-4572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Познакомить детей со значением дорожных знаков, научить понимать их схематическое изображение для правильной ориентации на улицах и дорогах.</a:t>
            </a:r>
          </a:p>
          <a:p>
            <a:pPr marL="457200" indent="-4572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Обучать детей безопасному поведению в дорожной среде.</a:t>
            </a:r>
          </a:p>
          <a:p>
            <a:pPr marL="457200" indent="-4572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Формировать и развивать у детей целостное восприятие окружающей дорожной среды.</a:t>
            </a:r>
          </a:p>
          <a:p>
            <a:pPr marL="457200" indent="-4572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Расширять словарный запас детей по дорожной  азбуке.</a:t>
            </a:r>
          </a:p>
          <a:p>
            <a:pPr marL="457200" indent="-4572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Воспитывать дисциплинированность и сознательное выполнение правил дорожного движения, культуру поведения  пешеходов.</a:t>
            </a:r>
          </a:p>
          <a:p>
            <a:pPr marL="457200" indent="-4572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Активизировать работу по пропаганде правил дорожного движения и безопасного образа жизни среди родителей.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332656"/>
            <a:ext cx="853244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Нормативно-правовые документы:</a:t>
            </a:r>
          </a:p>
          <a:p>
            <a:pPr algn="ctr"/>
            <a:endParaRPr lang="ru-RU" sz="2000" b="1" dirty="0" smtClean="0">
              <a:latin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</a:rPr>
              <a:t>- Конституция РФ;</a:t>
            </a:r>
          </a:p>
          <a:p>
            <a:r>
              <a:rPr lang="ru-RU" sz="2000" b="1" dirty="0" smtClean="0">
                <a:latin typeface="Times New Roman" pitchFamily="18" charset="0"/>
              </a:rPr>
              <a:t>- Закон РФ «Об образовании»;</a:t>
            </a:r>
          </a:p>
          <a:p>
            <a:r>
              <a:rPr lang="ru-RU" sz="2000" b="1" dirty="0" smtClean="0">
                <a:latin typeface="Times New Roman" pitchFamily="18" charset="0"/>
              </a:rPr>
              <a:t>- Конвенция ООН о правах ребенка»</a:t>
            </a:r>
          </a:p>
          <a:p>
            <a:r>
              <a:rPr lang="ru-RU" sz="2000" b="1" dirty="0" smtClean="0">
                <a:latin typeface="Times New Roman" pitchFamily="18" charset="0"/>
              </a:rPr>
              <a:t>- «Правила дорожного движения Российской Федерации» (утверждены постановлением Совета Министров – правительством РФ; изменения и дополнение введены с 01.01.20013г.);</a:t>
            </a:r>
          </a:p>
          <a:p>
            <a:r>
              <a:rPr lang="ru-RU" sz="2000" b="1" dirty="0" smtClean="0">
                <a:latin typeface="Times New Roman" pitchFamily="18" charset="0"/>
              </a:rPr>
              <a:t>- Федеральный закон от 10.12.1995 № 196 –ФЗ «О безопасности дорожного движения»;</a:t>
            </a:r>
          </a:p>
          <a:p>
            <a:r>
              <a:rPr lang="ru-RU" sz="2000" b="1" dirty="0" smtClean="0">
                <a:latin typeface="Times New Roman" pitchFamily="18" charset="0"/>
              </a:rPr>
              <a:t>- Приказ Минобразования России от 22.08.1996 № 448 «Об утверждении документов по проведению аттестации и государственной аккредитации дошкольных образовательных учреждений (вместе с временными (примерными) требованиями к содержанию и методам воспитания и обучения, реализуемым в дошкольном образовательном учреждении в части формирования у детей, начиная с младшего дошкольного возраста, навыков безопасного поведения на улице);</a:t>
            </a:r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403350" y="836613"/>
            <a:ext cx="6215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 eaLnBrk="0" hangingPunct="0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</a:rPr>
              <a:t>Ожидаемые результаты: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785813" y="2000419"/>
            <a:ext cx="79629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sz="2000" b="1" dirty="0">
                <a:latin typeface="Times New Roman" pitchFamily="18" charset="0"/>
              </a:rPr>
              <a:t>1. Расширение представлений детей об окружающей дорожной среде и правилах дорожного движения.</a:t>
            </a:r>
          </a:p>
          <a:p>
            <a:pPr indent="342900"/>
            <a:endParaRPr lang="ru-RU" sz="2000" b="1" dirty="0">
              <a:latin typeface="Times New Roman" pitchFamily="18" charset="0"/>
            </a:endParaRPr>
          </a:p>
          <a:p>
            <a:pPr indent="342900"/>
            <a:r>
              <a:rPr lang="ru-RU" sz="2000" b="1" dirty="0">
                <a:latin typeface="Times New Roman" pitchFamily="18" charset="0"/>
              </a:rPr>
              <a:t>2. Сформированность навыков спокойного, уверенного, культурного и безопасного поведения в дорожно-транспортной среде.</a:t>
            </a:r>
          </a:p>
          <a:p>
            <a:pPr indent="342900"/>
            <a:endParaRPr lang="ru-RU" sz="2000" b="1" dirty="0">
              <a:latin typeface="Times New Roman" pitchFamily="18" charset="0"/>
            </a:endParaRPr>
          </a:p>
          <a:p>
            <a:pPr indent="342900"/>
            <a:r>
              <a:rPr lang="ru-RU" sz="2000" b="1" dirty="0">
                <a:latin typeface="Times New Roman" pitchFamily="18" charset="0"/>
              </a:rPr>
              <a:t>3. Умения детей предвидеть опасные ситуации и обходить их.</a:t>
            </a:r>
          </a:p>
          <a:p>
            <a:pPr indent="342900"/>
            <a:endParaRPr lang="ru-RU" sz="2000" b="1" dirty="0">
              <a:latin typeface="Times New Roman" pitchFamily="18" charset="0"/>
            </a:endParaRPr>
          </a:p>
          <a:p>
            <a:pPr indent="342900"/>
            <a:r>
              <a:rPr lang="ru-RU" sz="2000" b="1" dirty="0">
                <a:latin typeface="Times New Roman" pitchFamily="18" charset="0"/>
              </a:rPr>
              <a:t>4. Повышение активности родителей и детей к обеспечению безопасности дорожного движения.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22337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</a:rPr>
              <a:t>Для себя я определила основные принципы :</a:t>
            </a:r>
          </a:p>
        </p:txBody>
      </p:sp>
      <p:sp>
        <p:nvSpPr>
          <p:cNvPr id="11267" name="Прямоугольник 11"/>
          <p:cNvSpPr>
            <a:spLocks noChangeArrowheads="1"/>
          </p:cNvSpPr>
          <p:nvPr/>
        </p:nvSpPr>
        <p:spPr bwMode="auto">
          <a:xfrm>
            <a:off x="468313" y="1412875"/>
            <a:ext cx="3060700" cy="1368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Times New Roman" pitchFamily="18" charset="0"/>
              </a:rPr>
              <a:t>Принцип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Times New Roman" pitchFamily="18" charset="0"/>
              </a:rPr>
              <a:t>индивидуального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Times New Roman" pitchFamily="18" charset="0"/>
              </a:rPr>
              <a:t> и дефференцированного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Times New Roman" pitchFamily="18" charset="0"/>
              </a:rPr>
              <a:t> подхода</a:t>
            </a:r>
            <a:endParaRPr lang="ru-RU" dirty="0"/>
          </a:p>
        </p:txBody>
      </p:sp>
      <p:sp>
        <p:nvSpPr>
          <p:cNvPr id="11268" name="Прямоугольник 11"/>
          <p:cNvSpPr>
            <a:spLocks noChangeArrowheads="1"/>
          </p:cNvSpPr>
          <p:nvPr/>
        </p:nvSpPr>
        <p:spPr bwMode="auto">
          <a:xfrm>
            <a:off x="971550" y="2997200"/>
            <a:ext cx="3060700" cy="1368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Times New Roman" pitchFamily="18" charset="0"/>
              </a:rPr>
              <a:t>Принцип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Times New Roman" pitchFamily="18" charset="0"/>
              </a:rPr>
              <a:t>Взаимодействия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Times New Roman" pitchFamily="18" charset="0"/>
              </a:rPr>
              <a:t> «дети- дорожная среда»</a:t>
            </a:r>
            <a:r>
              <a:rPr lang="ru-RU" dirty="0"/>
              <a:t> </a:t>
            </a:r>
          </a:p>
        </p:txBody>
      </p:sp>
      <p:sp>
        <p:nvSpPr>
          <p:cNvPr id="11269" name="Прямоугольник 11"/>
          <p:cNvSpPr>
            <a:spLocks noChangeArrowheads="1"/>
          </p:cNvSpPr>
          <p:nvPr/>
        </p:nvSpPr>
        <p:spPr bwMode="auto">
          <a:xfrm>
            <a:off x="1547813" y="4652963"/>
            <a:ext cx="3060700" cy="1368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Times New Roman" pitchFamily="18" charset="0"/>
              </a:rPr>
              <a:t>Принцип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Times New Roman" pitchFamily="18" charset="0"/>
              </a:rPr>
              <a:t>Социальной безопасности</a:t>
            </a:r>
            <a:r>
              <a:rPr lang="ru-RU" dirty="0"/>
              <a:t> </a:t>
            </a:r>
          </a:p>
        </p:txBody>
      </p:sp>
      <p:sp>
        <p:nvSpPr>
          <p:cNvPr id="11270" name="Прямоугольник 11"/>
          <p:cNvSpPr>
            <a:spLocks noChangeArrowheads="1"/>
          </p:cNvSpPr>
          <p:nvPr/>
        </p:nvSpPr>
        <p:spPr bwMode="auto">
          <a:xfrm>
            <a:off x="5867400" y="1341438"/>
            <a:ext cx="3060700" cy="1368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Times New Roman" pitchFamily="18" charset="0"/>
              </a:rPr>
              <a:t>Принцип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Times New Roman" pitchFamily="18" charset="0"/>
              </a:rPr>
              <a:t>взаимосвязи</a:t>
            </a:r>
            <a:r>
              <a:rPr lang="ru-RU" dirty="0"/>
              <a:t> </a:t>
            </a:r>
          </a:p>
        </p:txBody>
      </p:sp>
      <p:sp>
        <p:nvSpPr>
          <p:cNvPr id="11271" name="Прямоугольник 11"/>
          <p:cNvSpPr>
            <a:spLocks noChangeArrowheads="1"/>
          </p:cNvSpPr>
          <p:nvPr/>
        </p:nvSpPr>
        <p:spPr bwMode="auto">
          <a:xfrm>
            <a:off x="5435600" y="2997200"/>
            <a:ext cx="3060700" cy="1368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6FFFF"/>
          </a:solidFill>
          <a:ln w="38160">
            <a:solidFill>
              <a:srgbClr val="78846A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Times New Roman" pitchFamily="18" charset="0"/>
              </a:rPr>
              <a:t>Принцип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Times New Roman" pitchFamily="18" charset="0"/>
              </a:rPr>
              <a:t>возрастной безопасности</a:t>
            </a:r>
            <a:r>
              <a:rPr lang="ru-RU" dirty="0"/>
              <a:t> </a:t>
            </a:r>
          </a:p>
        </p:txBody>
      </p:sp>
      <p:cxnSp>
        <p:nvCxnSpPr>
          <p:cNvPr id="11272" name="Прямая со стрелкой 18"/>
          <p:cNvCxnSpPr>
            <a:cxnSpLocks noChangeShapeType="1"/>
          </p:cNvCxnSpPr>
          <p:nvPr/>
        </p:nvCxnSpPr>
        <p:spPr bwMode="auto">
          <a:xfrm flipH="1">
            <a:off x="4356100" y="1557338"/>
            <a:ext cx="431800" cy="3024187"/>
          </a:xfrm>
          <a:prstGeom prst="straightConnector1">
            <a:avLst/>
          </a:prstGeom>
          <a:noFill/>
          <a:ln w="38160">
            <a:solidFill>
              <a:srgbClr val="0000FF"/>
            </a:solidFill>
            <a:miter lim="800000"/>
            <a:headEnd/>
            <a:tailEnd type="arrow" w="med" len="med"/>
          </a:ln>
        </p:spPr>
      </p:cxnSp>
      <p:pic>
        <p:nvPicPr>
          <p:cNvPr id="11273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4838"/>
            <a:ext cx="1725613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650" y="4437063"/>
            <a:ext cx="12763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Прямоугольник 11"/>
          <p:cNvSpPr>
            <a:spLocks noChangeArrowheads="1"/>
          </p:cNvSpPr>
          <p:nvPr/>
        </p:nvSpPr>
        <p:spPr bwMode="auto">
          <a:xfrm>
            <a:off x="4859338" y="4652963"/>
            <a:ext cx="3060700" cy="1368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Times New Roman" pitchFamily="18" charset="0"/>
              </a:rPr>
              <a:t>Принцип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Times New Roman" pitchFamily="18" charset="0"/>
              </a:rPr>
              <a:t>самоорганизации,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Times New Roman" pitchFamily="18" charset="0"/>
              </a:rPr>
              <a:t>саморегуляции и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Times New Roman" pitchFamily="18" charset="0"/>
              </a:rPr>
              <a:t> самовоспитания</a:t>
            </a:r>
            <a:r>
              <a:rPr lang="ru-RU" dirty="0"/>
              <a:t> </a:t>
            </a:r>
          </a:p>
        </p:txBody>
      </p:sp>
      <p:cxnSp>
        <p:nvCxnSpPr>
          <p:cNvPr id="11276" name="Прямая со стрелкой 18"/>
          <p:cNvCxnSpPr>
            <a:cxnSpLocks noChangeShapeType="1"/>
          </p:cNvCxnSpPr>
          <p:nvPr/>
        </p:nvCxnSpPr>
        <p:spPr bwMode="auto">
          <a:xfrm>
            <a:off x="4787900" y="1557338"/>
            <a:ext cx="360363" cy="3024187"/>
          </a:xfrm>
          <a:prstGeom prst="straightConnector1">
            <a:avLst/>
          </a:prstGeom>
          <a:noFill/>
          <a:ln w="38160">
            <a:solidFill>
              <a:srgbClr val="0000FF"/>
            </a:solidFill>
            <a:miter lim="800000"/>
            <a:headEnd/>
            <a:tailEnd type="arrow" w="med" len="med"/>
          </a:ln>
        </p:spPr>
      </p:cxnSp>
      <p:cxnSp>
        <p:nvCxnSpPr>
          <p:cNvPr id="11277" name="Прямая со стрелкой 18"/>
          <p:cNvCxnSpPr>
            <a:cxnSpLocks noChangeShapeType="1"/>
          </p:cNvCxnSpPr>
          <p:nvPr/>
        </p:nvCxnSpPr>
        <p:spPr bwMode="auto">
          <a:xfrm flipH="1">
            <a:off x="4067175" y="1557338"/>
            <a:ext cx="720725" cy="1871662"/>
          </a:xfrm>
          <a:prstGeom prst="straightConnector1">
            <a:avLst/>
          </a:prstGeom>
          <a:noFill/>
          <a:ln w="38160">
            <a:solidFill>
              <a:srgbClr val="0000FF"/>
            </a:solidFill>
            <a:miter lim="800000"/>
            <a:headEnd/>
            <a:tailEnd type="arrow" w="med" len="med"/>
          </a:ln>
        </p:spPr>
      </p:cxnSp>
      <p:cxnSp>
        <p:nvCxnSpPr>
          <p:cNvPr id="11278" name="Прямая со стрелкой 18"/>
          <p:cNvCxnSpPr>
            <a:cxnSpLocks noChangeShapeType="1"/>
          </p:cNvCxnSpPr>
          <p:nvPr/>
        </p:nvCxnSpPr>
        <p:spPr bwMode="auto">
          <a:xfrm flipH="1">
            <a:off x="3563938" y="1557338"/>
            <a:ext cx="1223962" cy="792162"/>
          </a:xfrm>
          <a:prstGeom prst="straightConnector1">
            <a:avLst/>
          </a:prstGeom>
          <a:noFill/>
          <a:ln w="38160">
            <a:solidFill>
              <a:srgbClr val="0000FF"/>
            </a:solidFill>
            <a:miter lim="800000"/>
            <a:headEnd/>
            <a:tailEnd type="arrow" w="med" len="med"/>
          </a:ln>
        </p:spPr>
      </p:cxnSp>
      <p:cxnSp>
        <p:nvCxnSpPr>
          <p:cNvPr id="11279" name="Прямая со стрелкой 18"/>
          <p:cNvCxnSpPr>
            <a:cxnSpLocks noChangeShapeType="1"/>
          </p:cNvCxnSpPr>
          <p:nvPr/>
        </p:nvCxnSpPr>
        <p:spPr bwMode="auto">
          <a:xfrm>
            <a:off x="4787900" y="1557338"/>
            <a:ext cx="863600" cy="1366837"/>
          </a:xfrm>
          <a:prstGeom prst="straightConnector1">
            <a:avLst/>
          </a:prstGeom>
          <a:noFill/>
          <a:ln w="38160">
            <a:solidFill>
              <a:srgbClr val="0000FF"/>
            </a:solidFill>
            <a:miter lim="800000"/>
            <a:headEnd/>
            <a:tailEnd type="arrow" w="med" len="med"/>
          </a:ln>
        </p:spPr>
      </p:cxnSp>
      <p:cxnSp>
        <p:nvCxnSpPr>
          <p:cNvPr id="11280" name="Прямая со стрелкой 18"/>
          <p:cNvCxnSpPr>
            <a:cxnSpLocks noChangeShapeType="1"/>
          </p:cNvCxnSpPr>
          <p:nvPr/>
        </p:nvCxnSpPr>
        <p:spPr bwMode="auto">
          <a:xfrm>
            <a:off x="4787900" y="1557338"/>
            <a:ext cx="1008063" cy="358775"/>
          </a:xfrm>
          <a:prstGeom prst="straightConnector1">
            <a:avLst/>
          </a:prstGeom>
          <a:noFill/>
          <a:ln w="38160">
            <a:solidFill>
              <a:srgbClr val="0000FF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0"/>
          <p:cNvSpPr>
            <a:spLocks noChangeArrowheads="1"/>
          </p:cNvSpPr>
          <p:nvPr/>
        </p:nvSpPr>
        <p:spPr bwMode="auto">
          <a:xfrm rot="6192779">
            <a:off x="5873750" y="3076576"/>
            <a:ext cx="649287" cy="576262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43" name="AutoShape 36"/>
          <p:cNvSpPr>
            <a:spLocks noChangeArrowheads="1"/>
          </p:cNvSpPr>
          <p:nvPr/>
        </p:nvSpPr>
        <p:spPr bwMode="auto">
          <a:xfrm rot="-1970153">
            <a:off x="2339975" y="3141663"/>
            <a:ext cx="647700" cy="720725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2771775" y="3429000"/>
            <a:ext cx="3600450" cy="108108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258888" y="260350"/>
            <a:ext cx="6408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</a:rPr>
              <a:t>Формы работы с детьми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419475" y="378936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Работа с детьми</a:t>
            </a:r>
          </a:p>
        </p:txBody>
      </p:sp>
      <p:sp>
        <p:nvSpPr>
          <p:cNvPr id="10247" name="AutoShape 23"/>
          <p:cNvSpPr>
            <a:spLocks noChangeArrowheads="1"/>
          </p:cNvSpPr>
          <p:nvPr/>
        </p:nvSpPr>
        <p:spPr bwMode="auto">
          <a:xfrm>
            <a:off x="107950" y="2852738"/>
            <a:ext cx="2447925" cy="1368425"/>
          </a:xfrm>
          <a:prstGeom prst="wave">
            <a:avLst>
              <a:gd name="adj1" fmla="val 13005"/>
              <a:gd name="adj2" fmla="val 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0248" name="Text Box 22"/>
          <p:cNvSpPr txBox="1">
            <a:spLocks noChangeArrowheads="1"/>
          </p:cNvSpPr>
          <p:nvPr/>
        </p:nvSpPr>
        <p:spPr bwMode="auto">
          <a:xfrm>
            <a:off x="323850" y="3141663"/>
            <a:ext cx="20161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/>
              <a:t>Экскурсии, наблюдения, прогулки</a:t>
            </a:r>
          </a:p>
        </p:txBody>
      </p:sp>
      <p:sp>
        <p:nvSpPr>
          <p:cNvPr id="10249" name="AutoShape 24"/>
          <p:cNvSpPr>
            <a:spLocks noChangeArrowheads="1"/>
          </p:cNvSpPr>
          <p:nvPr/>
        </p:nvSpPr>
        <p:spPr bwMode="auto">
          <a:xfrm>
            <a:off x="1331913" y="1196975"/>
            <a:ext cx="2447925" cy="1368425"/>
          </a:xfrm>
          <a:prstGeom prst="wave">
            <a:avLst>
              <a:gd name="adj1" fmla="val 13005"/>
              <a:gd name="adj2" fmla="val 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835150" y="17732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НОД</a:t>
            </a:r>
          </a:p>
        </p:txBody>
      </p:sp>
      <p:sp>
        <p:nvSpPr>
          <p:cNvPr id="10251" name="AutoShape 25"/>
          <p:cNvSpPr>
            <a:spLocks noChangeArrowheads="1"/>
          </p:cNvSpPr>
          <p:nvPr/>
        </p:nvSpPr>
        <p:spPr bwMode="auto">
          <a:xfrm>
            <a:off x="4427538" y="1125538"/>
            <a:ext cx="2447925" cy="1368425"/>
          </a:xfrm>
          <a:prstGeom prst="wave">
            <a:avLst>
              <a:gd name="adj1" fmla="val 13005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0252" name="Text Box 17"/>
          <p:cNvSpPr txBox="1">
            <a:spLocks noChangeArrowheads="1"/>
          </p:cNvSpPr>
          <p:nvPr/>
        </p:nvSpPr>
        <p:spPr bwMode="auto">
          <a:xfrm>
            <a:off x="4859338" y="1557338"/>
            <a:ext cx="1657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/>
              <a:t>Развлечения и досуги</a:t>
            </a:r>
          </a:p>
        </p:txBody>
      </p:sp>
      <p:sp>
        <p:nvSpPr>
          <p:cNvPr id="10253" name="AutoShape 26"/>
          <p:cNvSpPr>
            <a:spLocks noChangeArrowheads="1"/>
          </p:cNvSpPr>
          <p:nvPr/>
        </p:nvSpPr>
        <p:spPr bwMode="auto">
          <a:xfrm>
            <a:off x="6443663" y="2565400"/>
            <a:ext cx="2592387" cy="2303463"/>
          </a:xfrm>
          <a:prstGeom prst="wave">
            <a:avLst>
              <a:gd name="adj1" fmla="val 13005"/>
              <a:gd name="adj2" fmla="val 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0254" name="Text Box 27"/>
          <p:cNvSpPr txBox="1">
            <a:spLocks noChangeArrowheads="1"/>
          </p:cNvSpPr>
          <p:nvPr/>
        </p:nvSpPr>
        <p:spPr bwMode="auto">
          <a:xfrm>
            <a:off x="6588125" y="3068638"/>
            <a:ext cx="23764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Игры: </a:t>
            </a:r>
            <a:r>
              <a:rPr lang="ru-RU" sz="1600" b="1" dirty="0" err="1">
                <a:latin typeface="Times New Roman" pitchFamily="18" charset="0"/>
              </a:rPr>
              <a:t>настоль-е</a:t>
            </a:r>
            <a:r>
              <a:rPr lang="ru-RU" sz="1600" b="1" dirty="0">
                <a:latin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</a:rPr>
              <a:t>с-р</a:t>
            </a:r>
            <a:r>
              <a:rPr lang="ru-RU" sz="1600" b="1" dirty="0">
                <a:latin typeface="Times New Roman" pitchFamily="18" charset="0"/>
              </a:rPr>
              <a:t>, дидактические, строительные, </a:t>
            </a:r>
            <a:r>
              <a:rPr lang="ru-RU" sz="1600" b="1" dirty="0" err="1">
                <a:latin typeface="Times New Roman" pitchFamily="18" charset="0"/>
              </a:rPr>
              <a:t>театрализов-е</a:t>
            </a:r>
            <a:r>
              <a:rPr lang="ru-RU" sz="1600" b="1" dirty="0">
                <a:latin typeface="Times New Roman" pitchFamily="18" charset="0"/>
              </a:rPr>
              <a:t>, подвижные</a:t>
            </a:r>
          </a:p>
        </p:txBody>
      </p:sp>
      <p:sp>
        <p:nvSpPr>
          <p:cNvPr id="10255" name="AutoShape 28"/>
          <p:cNvSpPr>
            <a:spLocks noChangeArrowheads="1"/>
          </p:cNvSpPr>
          <p:nvPr/>
        </p:nvSpPr>
        <p:spPr bwMode="auto">
          <a:xfrm>
            <a:off x="395288" y="4868863"/>
            <a:ext cx="2447925" cy="1368425"/>
          </a:xfrm>
          <a:prstGeom prst="wave">
            <a:avLst>
              <a:gd name="adj1" fmla="val 13005"/>
              <a:gd name="adj2" fmla="val 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256" name="Text Box 21"/>
          <p:cNvSpPr txBox="1">
            <a:spLocks noChangeArrowheads="1"/>
          </p:cNvSpPr>
          <p:nvPr/>
        </p:nvSpPr>
        <p:spPr bwMode="auto">
          <a:xfrm>
            <a:off x="468313" y="5229225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Знакомство с худ. </a:t>
            </a:r>
            <a:r>
              <a:rPr lang="ru-RU" b="1" dirty="0" err="1"/>
              <a:t>лит-рой</a:t>
            </a:r>
            <a:endParaRPr lang="ru-RU" b="1" dirty="0"/>
          </a:p>
        </p:txBody>
      </p:sp>
      <p:sp>
        <p:nvSpPr>
          <p:cNvPr id="10257" name="AutoShape 29"/>
          <p:cNvSpPr>
            <a:spLocks noChangeArrowheads="1"/>
          </p:cNvSpPr>
          <p:nvPr/>
        </p:nvSpPr>
        <p:spPr bwMode="auto">
          <a:xfrm>
            <a:off x="3203575" y="5300663"/>
            <a:ext cx="2447925" cy="1368425"/>
          </a:xfrm>
          <a:prstGeom prst="wave">
            <a:avLst>
              <a:gd name="adj1" fmla="val 13005"/>
              <a:gd name="adj2" fmla="val 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258" name="Text Box 20"/>
          <p:cNvSpPr txBox="1">
            <a:spLocks noChangeArrowheads="1"/>
          </p:cNvSpPr>
          <p:nvPr/>
        </p:nvSpPr>
        <p:spPr bwMode="auto">
          <a:xfrm>
            <a:off x="3429000" y="5786438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Мониторинг</a:t>
            </a:r>
          </a:p>
        </p:txBody>
      </p:sp>
      <p:sp>
        <p:nvSpPr>
          <p:cNvPr id="10259" name="AutoShape 30"/>
          <p:cNvSpPr>
            <a:spLocks noChangeArrowheads="1"/>
          </p:cNvSpPr>
          <p:nvPr/>
        </p:nvSpPr>
        <p:spPr bwMode="auto">
          <a:xfrm>
            <a:off x="6084888" y="4941888"/>
            <a:ext cx="2447925" cy="1368425"/>
          </a:xfrm>
          <a:prstGeom prst="wave">
            <a:avLst>
              <a:gd name="adj1" fmla="val 13005"/>
              <a:gd name="adj2" fmla="val 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260" name="Text Box 19"/>
          <p:cNvSpPr txBox="1">
            <a:spLocks noChangeArrowheads="1"/>
          </p:cNvSpPr>
          <p:nvPr/>
        </p:nvSpPr>
        <p:spPr bwMode="auto">
          <a:xfrm>
            <a:off x="6443663" y="5300663"/>
            <a:ext cx="1871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Продуктивная деятельность</a:t>
            </a:r>
          </a:p>
        </p:txBody>
      </p:sp>
      <p:sp>
        <p:nvSpPr>
          <p:cNvPr id="10261" name="AutoShape 34"/>
          <p:cNvSpPr>
            <a:spLocks noChangeArrowheads="1"/>
          </p:cNvSpPr>
          <p:nvPr/>
        </p:nvSpPr>
        <p:spPr bwMode="auto">
          <a:xfrm>
            <a:off x="3203575" y="2565400"/>
            <a:ext cx="936625" cy="792163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AutoShape 35"/>
          <p:cNvSpPr>
            <a:spLocks noChangeArrowheads="1"/>
          </p:cNvSpPr>
          <p:nvPr/>
        </p:nvSpPr>
        <p:spPr bwMode="auto">
          <a:xfrm rot="4277954">
            <a:off x="4926013" y="2397125"/>
            <a:ext cx="936625" cy="936625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AutoShape 37"/>
          <p:cNvSpPr>
            <a:spLocks noChangeArrowheads="1"/>
          </p:cNvSpPr>
          <p:nvPr/>
        </p:nvSpPr>
        <p:spPr bwMode="auto">
          <a:xfrm rot="-5400000">
            <a:off x="2628106" y="4653757"/>
            <a:ext cx="936625" cy="792162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AutoShape 38"/>
          <p:cNvSpPr>
            <a:spLocks noChangeArrowheads="1"/>
          </p:cNvSpPr>
          <p:nvPr/>
        </p:nvSpPr>
        <p:spPr bwMode="auto">
          <a:xfrm rot="-7846536">
            <a:off x="3994944" y="4725194"/>
            <a:ext cx="865187" cy="720725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AutoShape 39"/>
          <p:cNvSpPr>
            <a:spLocks noChangeArrowheads="1"/>
          </p:cNvSpPr>
          <p:nvPr/>
        </p:nvSpPr>
        <p:spPr bwMode="auto">
          <a:xfrm rot="10091202">
            <a:off x="5364163" y="4437063"/>
            <a:ext cx="936625" cy="792162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3096344" cy="23218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" name="Рисунок 1" descr="IMG_25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780040"/>
            <a:ext cx="3240360" cy="24302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1196752"/>
            <a:ext cx="3071812" cy="2305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096344" cy="23210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827584" y="476672"/>
            <a:ext cx="7303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по Правилам Дорожного Движения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523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068960"/>
            <a:ext cx="4105275" cy="3078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" name="Рисунок 1" descr="IMG_252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268760"/>
            <a:ext cx="4283968" cy="32129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5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22666"/>
            <a:ext cx="3960440" cy="2970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" name="Рисунок 1" descr="IMG_252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708920"/>
            <a:ext cx="4080453" cy="30603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251520" y="1052736"/>
            <a:ext cx="41894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Игры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«Правила дорожного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 движения»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88024" y="3573016"/>
            <a:ext cx="3960440" cy="29678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Проект о правилах дорожного движен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TS102670354</Template>
  <TotalTime>321</TotalTime>
  <Words>317</Words>
  <Application>Microsoft Office PowerPoint</Application>
  <PresentationFormat>Экран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1_Тема Office</vt:lpstr>
      <vt:lpstr>Тема Office</vt:lpstr>
      <vt:lpstr>Green Segoe 4-3 template-template_April-17-2007</vt:lpstr>
      <vt:lpstr>Белый текст и шрифт Courier для слайдов с кодом</vt:lpstr>
      <vt:lpstr>Проект о правилах дорожного движения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себя я определила основные принципы :</vt:lpstr>
      <vt:lpstr>Презентация PowerPoint</vt:lpstr>
      <vt:lpstr>Презентация PowerPoint</vt:lpstr>
      <vt:lpstr>Презентация PowerPoint</vt:lpstr>
      <vt:lpstr>Презентация PowerPoint</vt:lpstr>
      <vt:lpstr>Подборка художественной и методической литературы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38</cp:revision>
  <dcterms:created xsi:type="dcterms:W3CDTF">2014-01-22T05:10:49Z</dcterms:created>
  <dcterms:modified xsi:type="dcterms:W3CDTF">2016-01-11T11:53:05Z</dcterms:modified>
</cp:coreProperties>
</file>